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0"/>
    <a:srgbClr val="00B8E3"/>
    <a:srgbClr val="43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55" autoAdjust="0"/>
  </p:normalViewPr>
  <p:slideViewPr>
    <p:cSldViewPr>
      <p:cViewPr>
        <p:scale>
          <a:sx n="57" d="100"/>
          <a:sy n="57" d="100"/>
        </p:scale>
        <p:origin x="-87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5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78A8-B774-4547-B314-B4BD3082753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3C988-EF9F-462B-95F7-5A1770AEF3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165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qa.eu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eurashe.eu/" TargetMode="External"/><Relationship Id="rId5" Type="http://schemas.openxmlformats.org/officeDocument/2006/relationships/hyperlink" Target="http://www.eua.be/" TargetMode="External"/><Relationship Id="rId4" Type="http://schemas.openxmlformats.org/officeDocument/2006/relationships/hyperlink" Target="http://www.esu-online.org/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Buenas</a:t>
            </a:r>
            <a:r>
              <a:rPr lang="pt-PT" dirty="0" smtClean="0"/>
              <a:t> tardes, </a:t>
            </a:r>
            <a:r>
              <a:rPr lang="pt-PT" dirty="0" err="1" smtClean="0"/>
              <a:t>les</a:t>
            </a:r>
            <a:r>
              <a:rPr lang="pt-PT" dirty="0" smtClean="0"/>
              <a:t> </a:t>
            </a:r>
            <a:r>
              <a:rPr lang="pt-PT" dirty="0" err="1" smtClean="0"/>
              <a:t>voy</a:t>
            </a:r>
            <a:r>
              <a:rPr lang="pt-PT" dirty="0" smtClean="0"/>
              <a:t> a presentar </a:t>
            </a:r>
            <a:r>
              <a:rPr lang="pt-PT" dirty="0" err="1" smtClean="0"/>
              <a:t>algunos</a:t>
            </a:r>
            <a:r>
              <a:rPr lang="pt-PT" dirty="0" smtClean="0"/>
              <a:t> de </a:t>
            </a:r>
            <a:r>
              <a:rPr lang="pt-PT" dirty="0" err="1" smtClean="0"/>
              <a:t>los</a:t>
            </a:r>
            <a:r>
              <a:rPr lang="pt-PT" dirty="0" smtClean="0"/>
              <a:t> resultados de </a:t>
            </a:r>
            <a:r>
              <a:rPr lang="pt-PT" dirty="0" err="1" smtClean="0"/>
              <a:t>nuestro</a:t>
            </a:r>
            <a:r>
              <a:rPr lang="pt-PT" dirty="0" smtClean="0"/>
              <a:t> </a:t>
            </a:r>
            <a:r>
              <a:rPr lang="pt-PT" dirty="0" err="1" smtClean="0"/>
              <a:t>estudio</a:t>
            </a:r>
            <a:r>
              <a:rPr lang="pt-PT" dirty="0" smtClean="0"/>
              <a:t> </a:t>
            </a:r>
            <a:r>
              <a:rPr lang="pt-PT" dirty="0" err="1" smtClean="0"/>
              <a:t>en</a:t>
            </a:r>
            <a:r>
              <a:rPr lang="pt-PT" dirty="0" smtClean="0"/>
              <a:t> Portugal, mas concretamente </a:t>
            </a:r>
          </a:p>
          <a:p>
            <a:endParaRPr lang="pt-PT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t-PT" dirty="0" err="1" smtClean="0"/>
              <a:t>información</a:t>
            </a:r>
            <a:r>
              <a:rPr lang="pt-PT" dirty="0" smtClean="0"/>
              <a:t> sobre </a:t>
            </a:r>
            <a:r>
              <a:rPr lang="pt-PT" dirty="0" err="1" smtClean="0"/>
              <a:t>las</a:t>
            </a:r>
            <a:r>
              <a:rPr lang="pt-PT" dirty="0" smtClean="0"/>
              <a:t> últimas </a:t>
            </a:r>
            <a:r>
              <a:rPr lang="pt-PT" dirty="0" err="1" smtClean="0"/>
              <a:t>alteraciones</a:t>
            </a:r>
            <a:r>
              <a:rPr lang="pt-PT" dirty="0" smtClean="0"/>
              <a:t> em </a:t>
            </a:r>
            <a:r>
              <a:rPr lang="pt-PT" dirty="0" err="1" smtClean="0"/>
              <a:t>terminos</a:t>
            </a:r>
            <a:r>
              <a:rPr lang="pt-PT" dirty="0" smtClean="0"/>
              <a:t> de </a:t>
            </a:r>
            <a:r>
              <a:rPr lang="pt-PT" dirty="0" err="1" smtClean="0"/>
              <a:t>lo</a:t>
            </a:r>
            <a:r>
              <a:rPr lang="pt-PT" baseline="0" dirty="0" smtClean="0"/>
              <a:t> sistema de </a:t>
            </a:r>
            <a:r>
              <a:rPr lang="pt-PT" baseline="0" dirty="0" err="1" smtClean="0"/>
              <a:t>calidad</a:t>
            </a:r>
            <a:r>
              <a:rPr lang="pt-PT" baseline="0" dirty="0" smtClean="0"/>
              <a:t> </a:t>
            </a:r>
            <a:r>
              <a:rPr lang="pt-PT" dirty="0" smtClean="0"/>
              <a:t>de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nuestro</a:t>
            </a:r>
            <a:r>
              <a:rPr lang="pt-PT" baseline="0" dirty="0" smtClean="0"/>
              <a:t> sistema de </a:t>
            </a:r>
            <a:r>
              <a:rPr lang="pt-PT" baseline="0" dirty="0" err="1" smtClean="0"/>
              <a:t>educacion</a:t>
            </a:r>
            <a:r>
              <a:rPr lang="pt-PT" baseline="0" dirty="0" smtClean="0"/>
              <a:t> superior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baseline="0" dirty="0" smtClean="0"/>
              <a:t>Resultados </a:t>
            </a:r>
            <a:r>
              <a:rPr lang="pt-PT" baseline="0" dirty="0" err="1" smtClean="0"/>
              <a:t>del</a:t>
            </a:r>
            <a:r>
              <a:rPr lang="pt-PT" baseline="0" dirty="0" smtClean="0"/>
              <a:t> impacte de </a:t>
            </a:r>
            <a:r>
              <a:rPr lang="pt-PT" baseline="0" dirty="0" err="1" smtClean="0"/>
              <a:t>la</a:t>
            </a:r>
            <a:r>
              <a:rPr lang="pt-PT" baseline="0" dirty="0" smtClean="0"/>
              <a:t> EC </a:t>
            </a:r>
            <a:r>
              <a:rPr lang="pt-PT" baseline="0" dirty="0" err="1" smtClean="0"/>
              <a:t>en</a:t>
            </a:r>
            <a:r>
              <a:rPr lang="pt-PT" baseline="0" dirty="0" smtClean="0"/>
              <a:t> </a:t>
            </a:r>
            <a:r>
              <a:rPr lang="pt-PT" baseline="0" dirty="0" err="1" smtClean="0"/>
              <a:t>la</a:t>
            </a:r>
            <a:r>
              <a:rPr lang="pt-PT" baseline="0" dirty="0" smtClean="0"/>
              <a:t> </a:t>
            </a:r>
            <a:r>
              <a:rPr lang="pt-PT" baseline="0" dirty="0" err="1" smtClean="0"/>
              <a:t>gestión</a:t>
            </a:r>
            <a:r>
              <a:rPr lang="pt-PT" baseline="0" dirty="0" smtClean="0"/>
              <a:t> institucional y </a:t>
            </a:r>
            <a:r>
              <a:rPr lang="pt-PT" baseline="0" dirty="0" err="1" smtClean="0"/>
              <a:t>la</a:t>
            </a:r>
            <a:r>
              <a:rPr lang="pt-PT" baseline="0" dirty="0" smtClean="0"/>
              <a:t> </a:t>
            </a:r>
            <a:r>
              <a:rPr lang="pt-PT" baseline="0" dirty="0" err="1" smtClean="0"/>
              <a:t>docencia</a:t>
            </a:r>
            <a:endParaRPr lang="pt-PT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t-PT" baseline="0" dirty="0" err="1" smtClean="0"/>
              <a:t>Algunas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sugerencias</a:t>
            </a:r>
            <a:r>
              <a:rPr lang="pt-PT" baseline="0" dirty="0" smtClean="0"/>
              <a:t> para </a:t>
            </a:r>
            <a:r>
              <a:rPr lang="pt-PT" baseline="0" dirty="0" err="1" smtClean="0"/>
              <a:t>la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mejora</a:t>
            </a:r>
            <a:r>
              <a:rPr lang="pt-PT" baseline="0" dirty="0" smtClean="0"/>
              <a:t> de </a:t>
            </a:r>
            <a:r>
              <a:rPr lang="pt-PT" baseline="0" dirty="0" err="1" smtClean="0"/>
              <a:t>nuestro</a:t>
            </a:r>
            <a:r>
              <a:rPr lang="pt-PT" baseline="0" dirty="0" smtClean="0"/>
              <a:t> sistema de </a:t>
            </a:r>
            <a:r>
              <a:rPr lang="pt-PT" baseline="0" dirty="0" err="1" smtClean="0"/>
              <a:t>Evaluacion</a:t>
            </a:r>
            <a:r>
              <a:rPr lang="pt-PT" baseline="0" dirty="0" smtClean="0"/>
              <a:t> </a:t>
            </a:r>
            <a:r>
              <a:rPr lang="pt-PT" baseline="0" dirty="0" err="1" smtClean="0"/>
              <a:t>del</a:t>
            </a:r>
            <a:r>
              <a:rPr lang="pt-PT" baseline="0" dirty="0" smtClean="0"/>
              <a:t> </a:t>
            </a:r>
            <a:r>
              <a:rPr lang="pt-PT" baseline="0" dirty="0" err="1" smtClean="0"/>
              <a:t>Educacion</a:t>
            </a:r>
            <a:r>
              <a:rPr lang="pt-PT" baseline="0" dirty="0" smtClean="0"/>
              <a:t> superior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baseline="0" dirty="0" smtClean="0"/>
              <a:t>Y por </a:t>
            </a:r>
            <a:r>
              <a:rPr lang="pt-PT" baseline="0" dirty="0" err="1" smtClean="0"/>
              <a:t>fin</a:t>
            </a:r>
            <a:r>
              <a:rPr lang="pt-PT" baseline="0" dirty="0" smtClean="0"/>
              <a:t> alguns tópicos sobre </a:t>
            </a:r>
            <a:r>
              <a:rPr lang="pt-PT" baseline="0" dirty="0" err="1" smtClean="0"/>
              <a:t>las</a:t>
            </a:r>
            <a:r>
              <a:rPr lang="pt-PT" baseline="0" dirty="0" smtClean="0"/>
              <a:t> relaciones entre el </a:t>
            </a:r>
            <a:r>
              <a:rPr lang="pt-PT" baseline="0" dirty="0" err="1" smtClean="0"/>
              <a:t>gobierno</a:t>
            </a:r>
            <a:r>
              <a:rPr lang="pt-PT" baseline="0" dirty="0" smtClean="0"/>
              <a:t>, </a:t>
            </a:r>
            <a:r>
              <a:rPr lang="pt-PT" baseline="0" dirty="0" err="1" smtClean="0"/>
              <a:t>la</a:t>
            </a:r>
            <a:r>
              <a:rPr lang="pt-PT" baseline="0" dirty="0" smtClean="0"/>
              <a:t> agencia de </a:t>
            </a:r>
            <a:r>
              <a:rPr lang="pt-PT" baseline="0" dirty="0" err="1" smtClean="0"/>
              <a:t>evaluación</a:t>
            </a:r>
            <a:r>
              <a:rPr lang="pt-PT" baseline="0" dirty="0" smtClean="0"/>
              <a:t> y </a:t>
            </a:r>
            <a:r>
              <a:rPr lang="pt-PT" baseline="0" dirty="0" err="1" smtClean="0"/>
              <a:t>acreditación</a:t>
            </a:r>
            <a:r>
              <a:rPr lang="pt-PT" baseline="0" dirty="0" smtClean="0"/>
              <a:t> y </a:t>
            </a:r>
            <a:r>
              <a:rPr lang="pt-PT" baseline="0" dirty="0" err="1" smtClean="0"/>
              <a:t>las</a:t>
            </a:r>
            <a:r>
              <a:rPr lang="pt-PT" baseline="0" dirty="0" smtClean="0"/>
              <a:t> IES</a:t>
            </a:r>
          </a:p>
          <a:p>
            <a:pPr marL="171450" indent="-171450">
              <a:buFont typeface="Arial" pitchFamily="34" charset="0"/>
              <a:buChar char="•"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510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 termos de sugerencias para mejorar nuestro sistema de EC,</a:t>
            </a:r>
            <a:r>
              <a:rPr lang="es-ES" baseline="0" dirty="0" smtClean="0"/>
              <a:t> en termos de los p</a:t>
            </a:r>
            <a:r>
              <a:rPr lang="es-ES" dirty="0" smtClean="0"/>
              <a:t>rocedimientos establecidos se refieren que </a:t>
            </a:r>
            <a:r>
              <a:rPr lang="es-ES" dirty="0" err="1" smtClean="0"/>
              <a:t>deberian</a:t>
            </a:r>
            <a:r>
              <a:rPr lang="es-ES" dirty="0" smtClean="0"/>
              <a:t> ser 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Menos</a:t>
            </a:r>
            <a:r>
              <a:rPr lang="es-ES" baseline="0" dirty="0" smtClean="0"/>
              <a:t> </a:t>
            </a:r>
            <a:r>
              <a:rPr lang="es-ES" dirty="0" smtClean="0"/>
              <a:t>burocráticos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Más</a:t>
            </a:r>
            <a:r>
              <a:rPr lang="es-ES" baseline="0" dirty="0" smtClean="0"/>
              <a:t> </a:t>
            </a:r>
            <a:r>
              <a:rPr lang="es-ES" dirty="0" smtClean="0"/>
              <a:t>flexibles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Con</a:t>
            </a:r>
            <a:r>
              <a:rPr lang="es-ES" baseline="0" dirty="0" smtClean="0"/>
              <a:t> un </a:t>
            </a:r>
            <a:r>
              <a:rPr lang="es-ES" dirty="0" smtClean="0"/>
              <a:t>componente cualitativo mayor, para tener en cuenta la especificidad de las carreras de las IES, y las metas de Bolonia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Y</a:t>
            </a:r>
            <a:r>
              <a:rPr lang="es-ES" baseline="0" dirty="0" smtClean="0"/>
              <a:t> quedó claro que </a:t>
            </a:r>
            <a:r>
              <a:rPr lang="es-ES" dirty="0" smtClean="0"/>
              <a:t>es imprescindible definir con precisión los procedimientos para el seguimiento de los procesos después de la tomada</a:t>
            </a:r>
            <a:r>
              <a:rPr lang="es-ES" baseline="0" dirty="0" smtClean="0"/>
              <a:t> de decisión por parte de </a:t>
            </a:r>
            <a:r>
              <a:rPr lang="es-ES" dirty="0" smtClean="0"/>
              <a:t>la Agencia – FOLLOW-UP 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4996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otra parte, debe haber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mayor </a:t>
            </a:r>
            <a:r>
              <a:rPr lang="es-ES" dirty="0" smtClean="0"/>
              <a:t>transparencia y credibilidad de todo</a:t>
            </a:r>
            <a:r>
              <a:rPr lang="es-ES" baseline="0" dirty="0" smtClean="0"/>
              <a:t> lo proceso </a:t>
            </a:r>
            <a:r>
              <a:rPr lang="es-ES" dirty="0" smtClean="0"/>
              <a:t>a través de una amplia difusión de los resultados de la EC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dirty="0" smtClean="0"/>
              <a:t>Un</a:t>
            </a:r>
            <a:r>
              <a:rPr lang="es-ES" baseline="0" dirty="0" smtClean="0"/>
              <a:t> más </a:t>
            </a:r>
            <a:r>
              <a:rPr lang="es-ES" dirty="0" smtClean="0"/>
              <a:t>fácil acceso a la base de datos de la Agencia, donde se reunió toda la información necesaria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dirty="0" smtClean="0"/>
              <a:t>Una</a:t>
            </a:r>
            <a:r>
              <a:rPr lang="es-ES" baseline="0" dirty="0" smtClean="0"/>
              <a:t> mayor </a:t>
            </a:r>
            <a:r>
              <a:rPr lang="es-ES" dirty="0" smtClean="0"/>
              <a:t>precisión</a:t>
            </a:r>
            <a:r>
              <a:rPr lang="es-ES" baseline="0" dirty="0" smtClean="0"/>
              <a:t> y </a:t>
            </a:r>
            <a:r>
              <a:rPr lang="es-ES" dirty="0" smtClean="0"/>
              <a:t>transparencia en la definición y difusión de los indicadores sobre las IES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(no sólo en la construcción, sino también en la indicación de que indicadores y como deben ser divulgados en el sitio web del las IES)</a:t>
            </a:r>
            <a:endParaRPr lang="es-ES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s-ES" dirty="0" smtClean="0"/>
              <a:t>Y</a:t>
            </a:r>
            <a:r>
              <a:rPr lang="es-ES" baseline="0" dirty="0" smtClean="0"/>
              <a:t> una mayor </a:t>
            </a:r>
            <a:r>
              <a:rPr lang="es-ES" dirty="0" smtClean="0"/>
              <a:t>compatibilidad y comunicación entre el sistema informático y las bases de datos de la Agencia y del Estado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6677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Cuanto a las actividades de formación, en realidad hay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s-ES" dirty="0" smtClean="0"/>
              <a:t>ocas iniciativas,</a:t>
            </a:r>
            <a:r>
              <a:rPr lang="es-ES" baseline="0" dirty="0" smtClean="0"/>
              <a:t> puntuales sin regularidad, y se siente por parte de las personas la n</a:t>
            </a:r>
            <a:r>
              <a:rPr lang="es-ES" dirty="0" smtClean="0"/>
              <a:t>ecesidad de más formación específica en temas de calidad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6677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es-ES" dirty="0" smtClean="0"/>
              <a:t>Se concluye</a:t>
            </a:r>
            <a:r>
              <a:rPr lang="es-ES" baseline="0" dirty="0" smtClean="0"/>
              <a:t> también que es necesario i</a:t>
            </a:r>
            <a:r>
              <a:rPr lang="es-ES" dirty="0" smtClean="0"/>
              <a:t>mplementar sistemas integrados de calidad en las IES</a:t>
            </a:r>
          </a:p>
          <a:p>
            <a:endParaRPr lang="es-ES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Los instrumentos de monitoreo están dispersos por varios servicios</a:t>
            </a:r>
            <a:r>
              <a:rPr lang="es-ES" baseline="0" dirty="0" smtClean="0"/>
              <a:t> y muchas veces chocan o son incompatibles</a:t>
            </a:r>
            <a:endParaRPr lang="es-ES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Hace falta una integración de ellos en un sistema interno de gestión de la calidad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Y también la creación de nuevos instrumentos de monitoreo,</a:t>
            </a:r>
            <a:r>
              <a:rPr lang="es-ES" baseline="0" dirty="0" smtClean="0"/>
              <a:t> </a:t>
            </a:r>
            <a:r>
              <a:rPr lang="es-ES" dirty="0" smtClean="0"/>
              <a:t>especialmente en el área de ID&amp;I  y de extensión universitaria,</a:t>
            </a:r>
            <a:r>
              <a:rPr lang="es-ES" baseline="0" dirty="0" smtClean="0"/>
              <a:t> y también en 2 dimensiones transversales tales como los procesos de gobierno y de internacionalización de la institución) ya que en termos de la área de enseñanza ya están bastante desarrollados</a:t>
            </a:r>
            <a:endParaRPr lang="es-ES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s-ES" dirty="0" smtClean="0"/>
              <a:t>Hace falta </a:t>
            </a:r>
            <a:r>
              <a:rPr lang="es-ES" dirty="0" err="1" smtClean="0"/>
              <a:t>finalmiente</a:t>
            </a:r>
            <a:r>
              <a:rPr lang="es-ES" baseline="0" dirty="0" smtClean="0"/>
              <a:t> </a:t>
            </a:r>
            <a:r>
              <a:rPr lang="es-ES" dirty="0" smtClean="0"/>
              <a:t>vincular los resultados de la evaluación a la planificación estratégica, a través por ejemplo de la definición de planes estratégicos plurianuales e de planes anuales de calidad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423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Hablando un poco sobre las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relaciones entre lo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Gobierno, la Agencia y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Instituciones, se puede decir que el Gobierno ha delegado en la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Agencia el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papel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promoción de la calidad del desempeño de las instituciones de educación superior y garantizar el cumplimiento de los requisitos básicos de su reconocimiento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oficial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dirty="0" smtClean="0"/>
              <a:t>La coordinación de las actividades de evaluación y acreditación en Portugal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pide también estudios sobre el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sistema de educación superior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la responsabiliza por la inclusión de Portugal en el </a:t>
            </a:r>
            <a:r>
              <a:rPr lang="es-ES" dirty="0" smtClean="0"/>
              <a:t>sistema europeo de calidad en la educación superior - EQAR</a:t>
            </a: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Que es un Registro Europeo de Agencias de Calidad (EQAR) creado en el año 2008 </a:t>
            </a:r>
            <a:r>
              <a:rPr lang="es-ES" dirty="0" smtClean="0"/>
              <a:t>), para incrementar la transparencia de la calidad en la educación superior en Europa.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(creado</a:t>
            </a:r>
            <a:r>
              <a:rPr lang="es-ES" baseline="0" dirty="0" smtClean="0"/>
              <a:t> </a:t>
            </a:r>
            <a:r>
              <a:rPr lang="es-ES" dirty="0" smtClean="0"/>
              <a:t>por </a:t>
            </a:r>
            <a:r>
              <a:rPr lang="es-ES" b="1" dirty="0" smtClean="0">
                <a:hlinkClick r:id="rId3"/>
              </a:rPr>
              <a:t>ENQA </a:t>
            </a:r>
            <a:r>
              <a:rPr lang="es-ES" dirty="0" smtClean="0"/>
              <a:t>, </a:t>
            </a:r>
            <a:r>
              <a:rPr lang="es-ES" b="1" dirty="0" smtClean="0">
                <a:hlinkClick r:id="rId4"/>
              </a:rPr>
              <a:t>ESU </a:t>
            </a:r>
            <a:r>
              <a:rPr lang="es-ES" dirty="0" smtClean="0"/>
              <a:t>, </a:t>
            </a:r>
            <a:r>
              <a:rPr lang="es-ES" b="1" dirty="0" smtClean="0">
                <a:hlinkClick r:id="rId5"/>
              </a:rPr>
              <a:t>EUA </a:t>
            </a:r>
            <a:r>
              <a:rPr lang="es-ES" dirty="0" smtClean="0"/>
              <a:t>y </a:t>
            </a:r>
            <a:r>
              <a:rPr lang="es-ES" b="1" dirty="0" smtClean="0">
                <a:hlinkClick r:id="rId6"/>
              </a:rPr>
              <a:t>EURASHE </a:t>
            </a:r>
            <a:r>
              <a:rPr lang="es-ES" dirty="0" smtClean="0"/>
              <a:t>, los órganos europeos representantes de las agencias de garantía de calidad, estudiantes, universidades y otras instituciones de educación superior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 es un registro donde se incluyen aquellas agencias de garantía de la calidad que operan en el Espacio Europeo de Educación Superior (EEES) consideradas solventes, dignas de confianza y con credibilidad)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96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consiguiente, la agencia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debe promover la internacionalización del proceso de evaluación.</a:t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espera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que con la evaluación de las agencias de acreditación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todo el proceso de reconocimiento de estudios y grados en Europa será mucho mejor. </a:t>
            </a: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 el nivel de acreditación profesional, hay más reservas con respecto a una rápida evolución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suficiente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agilidad de los procesos en los próximos años.</a:t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Además, se supone que el proceso de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es probable que tenga algún papel en la promoción inter-institucional, en particular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diferentes instituciones pueden llegar a actuar de manera más racional en términos de su oferta específica, teniendo en cuenta el amplio conocimiento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realidad de cada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una.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nivel de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creación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nuevos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cursos, por ejemplo,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puede facilitar la sinergia entre universidades, incluyendo aprovechando los puntos fuertes de cada uno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Varias universidades se están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asociando, fusionando mismo, y se piensa por ejemplo que la Universidad Técnica de Lisboa pueda fusionarse con la Universidad Clásica de Lisboa en los próximos tiempos.</a:t>
            </a: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4735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conclusión, puedo decir que la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Agencia asume el principio de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 responsabilidad de la calidad de la educación recae principalmente en cada institución de educación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superior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debe crear las estructuras y procedimientos adecuados para promover y garantizar dicha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calidad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 tanto,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Agencia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 a llevar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cabo auditorías con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fin de certificar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procedimientos de aseguramiento de la calidad de las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instituciones</a:t>
            </a:r>
            <a:endParaRPr lang="es-E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2010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 2011 la Agencia ha promovido el debate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sobre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las bases para la certificación de los sistemas internos de aseguramiento de la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calidad, con la difusión de estudios e referencias, con el </a:t>
            </a:r>
            <a:r>
              <a:rPr lang="es-E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compromiso </a:t>
            </a:r>
            <a:r>
              <a:rPr lang="es-E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adoptar procedimientos simplificados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para la acreditación de las instituciones que promueven la aplicación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estos sistemas e que tengan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 de resultados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muy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encima del mínimo legal.</a:t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 este sentido, sólo en 2012 A3es será capaz de poner en práctica en su plenitud, el nuevo sistema.</a:t>
            </a:r>
          </a:p>
          <a:p>
            <a:endParaRPr lang="pt-PT" dirty="0" smtClean="0"/>
          </a:p>
          <a:p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Finalmente, y independientemente del mayor o menor grado de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desarrollo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institución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los ejercicios de EC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 contribuido para la aparición de mecanismos de aseguramiento de la calidad interna. todavía queda mucho por hacer en términos de su articulación en un sistema  coherente,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integral y debidamente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documentado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8231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nuevo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régimen jurídico para la evaluación de la educación superior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datado de 2007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prevé la creación de un sistema de aseguramiento de calidad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pueda ser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reconocido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internacionalmiente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que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 en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cuenta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documentos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europeos (los ESG –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dirty="0" smtClean="0"/>
              <a:t>Standards and Guidelines for Quality Assurance in the European Higher Education Area (ENQA, 2005) e un </a:t>
            </a:r>
            <a:r>
              <a:rPr lang="en-GB" dirty="0" err="1" smtClean="0"/>
              <a:t>estudio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 el </a:t>
            </a:r>
            <a:r>
              <a:rPr lang="en-GB" dirty="0" err="1" smtClean="0"/>
              <a:t>sistema</a:t>
            </a:r>
            <a:r>
              <a:rPr lang="en-GB" dirty="0" smtClean="0"/>
              <a:t> de </a:t>
            </a:r>
            <a:r>
              <a:rPr lang="en-GB" dirty="0" err="1" smtClean="0"/>
              <a:t>evaluacion</a:t>
            </a:r>
            <a:r>
              <a:rPr lang="en-GB" dirty="0" smtClean="0"/>
              <a:t> de </a:t>
            </a:r>
            <a:r>
              <a:rPr lang="en-GB" dirty="0" err="1" smtClean="0"/>
              <a:t>calidad</a:t>
            </a:r>
            <a:r>
              <a:rPr lang="en-GB" dirty="0" smtClean="0"/>
              <a:t> </a:t>
            </a:r>
            <a:r>
              <a:rPr lang="en-GB" dirty="0" err="1" smtClean="0"/>
              <a:t>português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realizado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por</a:t>
            </a:r>
            <a:r>
              <a:rPr lang="en-GB" baseline="0" dirty="0" smtClean="0"/>
              <a:t> la OECD)</a:t>
            </a:r>
            <a:r>
              <a:rPr lang="en-GB" dirty="0" smtClean="0"/>
              <a:t>.</a:t>
            </a:r>
            <a:endParaRPr lang="pt-PT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nuevo sistema está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organizado en torno a cuatro temas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pt-PT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 smtClean="0"/>
          </a:p>
          <a:p>
            <a:pPr marL="685800" lvl="1" indent="-228600">
              <a:buFont typeface="+mj-lt"/>
              <a:buAutoNum type="arabicPeriod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ampliación de la evaluación del desempeño de las instituciones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sea,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ser una evaluación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institucional y no sólo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programas/carreras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objetivación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clara 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 criterios de evaluación, la traducción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los resultados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que puedan ser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comparables, y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clara percepción de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las consecuencias 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decisiones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para el funcionamiento de los cursos y las escuelas, 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su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financiación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internacionalización del proceso de evaluación, sobre todo en la dimensión de la evaluación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institucional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requisito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que todas las IES,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deberán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desarrollar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sistemas de 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asseguramiento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calidad, sujetos a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certificación</a:t>
            </a:r>
            <a:r>
              <a:rPr lang="pt-P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</a:t>
            </a:r>
            <a:r>
              <a:rPr lang="pt-PT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</a:t>
            </a:r>
            <a:r>
              <a:rPr lang="pt-P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nueva</a:t>
            </a:r>
            <a:r>
              <a:rPr lang="pt-P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agencia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737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evaluación se realiza a través de autoevaluaciones y evaluaciones externas, de acuerdo con una serie de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principios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obligatoria y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 un carácter regular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Cuenta con la intervención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 los profesores, estudiantes y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entidades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externas a la escuela (empleadores, egresados, asociaciones profesionales, …)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evaluación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externa se caracteriza por la independencia orgánica y funcional del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escuela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evaluada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Internacionalización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sistema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Participación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 las entidades evaluadas en los procedimientos de evaluación externa, incluida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contradictoria (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posibilidade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ecurrir de las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decisiones)</a:t>
            </a:r>
            <a:endParaRPr lang="pt-PT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289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análise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tuve algunas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limitaciones, dado que 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últimos años la educación superior portuguesa experimentó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profundos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cambios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consequencia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proceso 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Bolonia y de un nuevo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marco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jurídico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términos de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EC,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las universidades públicas portuguesas fueron sometidos a dos ciclos 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evaluación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externa entre 1995 y 2005,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pero las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escuelas politécnicas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privadas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solo empezaran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este proceso en 2000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este contexto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hay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mucha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diversidad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avances en los procedimientos de EC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 instituciones que no van más allá del uso de cuestionarios a los estudiantes, con poco uso de la información recibida.</a:t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 embargo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ha iniciado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finales de 2009 un proceso de evaluación y acreditación de todos los cursos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educación superior (licenciatura, maestría y doctorado) de acuerdo con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 nuevo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modelo de Evaluación de la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Calidad,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cargo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 recién creada Agencia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Evaluación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 Acreditación de la Educación Superior </a:t>
            </a: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4353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termos de impacto de los procesos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 en la gestión institucional destacamos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institucionalización de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Sistemas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 información </a:t>
            </a: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</a:t>
            </a:r>
            <a:r>
              <a:rPr lang="es-ES" dirty="0" smtClean="0"/>
              <a:t> infraestructuras informáticas más centralizadas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Mayor</a:t>
            </a:r>
            <a:r>
              <a:rPr lang="es-ES" b="1" baseline="0" dirty="0" smtClean="0">
                <a:solidFill>
                  <a:srgbClr val="009DE0"/>
                </a:solidFill>
              </a:rPr>
              <a:t> </a:t>
            </a:r>
            <a:r>
              <a:rPr lang="es-ES" dirty="0" smtClean="0"/>
              <a:t>facilidad de acceso a la información por parte de todos los participantes en el</a:t>
            </a:r>
            <a:r>
              <a:rPr lang="es-ES" baseline="0" dirty="0" smtClean="0"/>
              <a:t> proceso de EC</a:t>
            </a:r>
            <a:endParaRPr lang="es-ES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Más</a:t>
            </a:r>
            <a:r>
              <a:rPr lang="es-ES" b="1" dirty="0" smtClean="0">
                <a:solidFill>
                  <a:srgbClr val="009DE0"/>
                </a:solidFill>
              </a:rPr>
              <a:t> </a:t>
            </a:r>
            <a:r>
              <a:rPr lang="es-ES" dirty="0" smtClean="0"/>
              <a:t>fiabilidad y  coherencia de la información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Mayor</a:t>
            </a:r>
            <a:r>
              <a:rPr lang="es-ES" b="1" baseline="0" dirty="0" smtClean="0">
                <a:solidFill>
                  <a:srgbClr val="009DE0"/>
                </a:solidFill>
              </a:rPr>
              <a:t> </a:t>
            </a:r>
            <a:r>
              <a:rPr lang="es-ES" dirty="0" smtClean="0"/>
              <a:t>desmaterialización de procesos (más formularios electrónicos/on-line para recopilar información)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pero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siguen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habiendo deficiencias en cuanto a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influencia de los sistema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de información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 toma de decisiones estratégicas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10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También se ha notado una generalización</a:t>
            </a:r>
            <a:r>
              <a:rPr lang="es-ES" baseline="0" dirty="0" smtClean="0"/>
              <a:t> de la </a:t>
            </a:r>
            <a:r>
              <a:rPr lang="es-ES" dirty="0" smtClean="0"/>
              <a:t>Evaluación sistemática del proceso de enseñanza:</a:t>
            </a:r>
          </a:p>
          <a:p>
            <a:endParaRPr lang="es-ES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Con</a:t>
            </a:r>
            <a:r>
              <a:rPr lang="es-ES" b="0" baseline="0" dirty="0" smtClean="0">
                <a:solidFill>
                  <a:srgbClr val="009DE0"/>
                </a:solidFill>
              </a:rPr>
              <a:t> mayor </a:t>
            </a:r>
            <a:r>
              <a:rPr lang="es-ES" b="0" dirty="0" smtClean="0"/>
              <a:t>definición y clarificación de las normas y procedimientos de frecuencia de la carrera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Mayor</a:t>
            </a:r>
            <a:r>
              <a:rPr lang="es-ES" b="0" baseline="0" dirty="0" smtClean="0">
                <a:solidFill>
                  <a:srgbClr val="009DE0"/>
                </a:solidFill>
              </a:rPr>
              <a:t> </a:t>
            </a:r>
            <a:r>
              <a:rPr lang="es-ES" b="0" dirty="0" smtClean="0"/>
              <a:t>regularidad y consistencia en la aplicación de instrumentos de evaluación del desempeño de las</a:t>
            </a:r>
            <a:r>
              <a:rPr lang="es-ES" b="0" baseline="0" dirty="0" smtClean="0"/>
              <a:t> carreras </a:t>
            </a:r>
            <a:r>
              <a:rPr lang="es-ES" b="0" dirty="0" smtClean="0"/>
              <a:t>y del desempeño de los profesores (cuestionarios,</a:t>
            </a:r>
            <a:r>
              <a:rPr lang="es-ES" b="0" baseline="0" dirty="0" smtClean="0"/>
              <a:t> por ejemplo)</a:t>
            </a:r>
            <a:endParaRPr lang="es-ES" b="0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Mayor </a:t>
            </a:r>
            <a:r>
              <a:rPr lang="es-ES" dirty="0" smtClean="0"/>
              <a:t>participación de todos los </a:t>
            </a:r>
            <a:r>
              <a:rPr lang="es-ES" i="1" dirty="0" err="1" smtClean="0"/>
              <a:t>stakeholders</a:t>
            </a:r>
            <a:r>
              <a:rPr lang="es-ES" dirty="0" smtClean="0"/>
              <a:t> ​​en los procesos de evaluación (estudiantes, empleadores,</a:t>
            </a:r>
            <a:r>
              <a:rPr lang="es-ES" baseline="0" dirty="0" smtClean="0"/>
              <a:t> egresados, profesores, administrativos, …)</a:t>
            </a:r>
            <a:endParaRPr lang="es-ES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mayor</a:t>
            </a:r>
            <a:r>
              <a:rPr lang="es-ES" b="1" dirty="0" smtClean="0">
                <a:solidFill>
                  <a:srgbClr val="009DE0"/>
                </a:solidFill>
              </a:rPr>
              <a:t> </a:t>
            </a:r>
            <a:r>
              <a:rPr lang="es-ES" dirty="0" smtClean="0"/>
              <a:t> regularidad y control periódico de la situación laboral de los egresados, con seguimiento de sus </a:t>
            </a:r>
            <a:r>
              <a:rPr lang="es-ES" b="0" dirty="0" smtClean="0"/>
              <a:t>carreras</a:t>
            </a:r>
            <a:r>
              <a:rPr lang="es-ES" dirty="0" smtClean="0"/>
              <a:t> profesionales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1184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 términos de Planificación estratégica: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Se</a:t>
            </a:r>
            <a:r>
              <a:rPr lang="es-ES" b="0" baseline="0" dirty="0" smtClean="0">
                <a:solidFill>
                  <a:srgbClr val="009DE0"/>
                </a:solidFill>
              </a:rPr>
              <a:t> verifica más</a:t>
            </a:r>
            <a:r>
              <a:rPr lang="es-ES" b="0" dirty="0" smtClean="0">
                <a:solidFill>
                  <a:srgbClr val="009DE0"/>
                </a:solidFill>
              </a:rPr>
              <a:t> </a:t>
            </a:r>
            <a:r>
              <a:rPr lang="es-ES" b="0" dirty="0" smtClean="0"/>
              <a:t> rigor/precisión/clareza en la definición de los objetivos y prioridades de las 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Mayor </a:t>
            </a:r>
            <a:r>
              <a:rPr lang="es-ES" b="0" dirty="0" smtClean="0"/>
              <a:t>seguimiento/monitoreo de los resultados de todas las actividades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Mayor </a:t>
            </a:r>
            <a:r>
              <a:rPr lang="es-ES" b="0" dirty="0" smtClean="0"/>
              <a:t>uso</a:t>
            </a:r>
            <a:r>
              <a:rPr lang="es-ES" dirty="0" smtClean="0"/>
              <a:t> de herramientas de gestión estratégica (planes estratégicos,</a:t>
            </a:r>
            <a:r>
              <a:rPr lang="es-ES" baseline="0" dirty="0" smtClean="0"/>
              <a:t> de cualidad, de actividades, técnicas de Balance Score </a:t>
            </a:r>
            <a:r>
              <a:rPr lang="es-ES" baseline="0" dirty="0" err="1" smtClean="0"/>
              <a:t>Card</a:t>
            </a:r>
            <a:r>
              <a:rPr lang="es-ES" baseline="0" dirty="0" smtClean="0"/>
              <a:t> …)</a:t>
            </a:r>
            <a:endParaRPr lang="es-ES" dirty="0" smtClean="0"/>
          </a:p>
          <a:p>
            <a:pPr marL="171450" indent="-171450">
              <a:buFont typeface="Arial" pitchFamily="34" charset="0"/>
              <a:buChar char="•"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8731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Y por fin, se</a:t>
            </a:r>
            <a:r>
              <a:rPr lang="es-ES" baseline="0" dirty="0" smtClean="0"/>
              <a:t> nota efectivamente una creciente c</a:t>
            </a:r>
            <a:r>
              <a:rPr lang="es-ES" dirty="0" smtClean="0"/>
              <a:t>onsolidación de la Cultura de Calidad</a:t>
            </a:r>
            <a:r>
              <a:rPr lang="es-ES" baseline="0" dirty="0" smtClean="0"/>
              <a:t> en las </a:t>
            </a:r>
            <a:r>
              <a:rPr lang="es-ES" baseline="0" dirty="0" err="1" smtClean="0"/>
              <a:t>esculas</a:t>
            </a:r>
            <a:r>
              <a:rPr lang="es-ES" baseline="0" dirty="0" smtClean="0"/>
              <a:t>:</a:t>
            </a:r>
          </a:p>
          <a:p>
            <a:endParaRPr lang="es-ES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más</a:t>
            </a:r>
            <a:r>
              <a:rPr lang="es-ES" b="0" dirty="0" smtClean="0"/>
              <a:t> estructuras internas / gabinetes de apoyo técnico a las tareas de evaluación de la calidad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b="0" dirty="0" smtClean="0">
                <a:solidFill>
                  <a:srgbClr val="009DE0"/>
                </a:solidFill>
              </a:rPr>
              <a:t>más</a:t>
            </a:r>
            <a:r>
              <a:rPr lang="es-ES" b="0" dirty="0" smtClean="0"/>
              <a:t> apertura, disponibilidad  y  sensibilidad de los profesores y estudiantes para participar en procesos de EC.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b="0" dirty="0" smtClean="0">
                <a:solidFill>
                  <a:srgbClr val="009DE0"/>
                </a:solidFill>
              </a:rPr>
              <a:t>una</a:t>
            </a:r>
            <a:r>
              <a:rPr lang="es-ES" b="0" dirty="0" smtClean="0"/>
              <a:t> valoración/reconocimiento mayor de la importancia de la EC para el desarrollo de las 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ES" b="0" dirty="0" smtClean="0">
                <a:solidFill>
                  <a:srgbClr val="009DE0"/>
                </a:solidFill>
              </a:rPr>
              <a:t>más</a:t>
            </a:r>
            <a:r>
              <a:rPr lang="es-ES" b="0" dirty="0" smtClean="0"/>
              <a:t> documentación</a:t>
            </a:r>
            <a:r>
              <a:rPr lang="es-ES" dirty="0" smtClean="0"/>
              <a:t> formal/escrita de apoyo a los procesos y procedimientos de EC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1457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/>
              <a:t>En términos de docencia, como he</a:t>
            </a:r>
            <a:r>
              <a:rPr lang="es-ES" sz="1200" baseline="0" dirty="0" smtClean="0"/>
              <a:t> dicho, se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reconoce una mayor participación y motivación de los profesores hacia los temas de la calidad, pero</a:t>
            </a:r>
          </a:p>
          <a:p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Se</a:t>
            </a:r>
            <a:r>
              <a:rPr lang="es-ES" sz="1200" baseline="0" dirty="0" smtClean="0"/>
              <a:t> notó p</a:t>
            </a:r>
            <a:r>
              <a:rPr lang="es-ES" sz="1200" dirty="0" smtClean="0"/>
              <a:t>oco impacto en la oferta/procura de programas de formación docente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A pesar de se notar un Mayor reconocimiento/valoración de las actividades de enseñanza y actividades de carácter educativo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Y una mayor preocupación con los procedimientos de contratación y valoración de los profesores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Existen</a:t>
            </a:r>
            <a:r>
              <a:rPr lang="es-ES" sz="1200" baseline="0" dirty="0" smtClean="0"/>
              <a:t> sin embargo p</a:t>
            </a:r>
            <a:r>
              <a:rPr lang="es-ES" sz="1200" dirty="0" smtClean="0"/>
              <a:t>ocos estímulos en términos de salarios u otras formas de reconocimiento de la enseñanza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C988-EF9F-462B-95F7-5A1770AEF3C0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779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74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289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394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880"/>
            <a:ext cx="878497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9DE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009DE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009DE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009DE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009DE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8" name="Rectangle 7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755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1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101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53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362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327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7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734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2FF65-8878-4182-AD3E-3536D88A4547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87574-6934-4A01-86F1-EF27BEA021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098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ar.e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144" y="0"/>
            <a:ext cx="9153144" cy="58052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ASEGURAMIENTO DE LA CALIDAD</a:t>
            </a:r>
            <a:endParaRPr lang="pt-PT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902632"/>
            <a:ext cx="6400800" cy="17526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9DE0"/>
                </a:solidFill>
              </a:rPr>
              <a:t>POLÍTICAS PÚBLICAS Y GESTIÓN UNIVERSITARIA</a:t>
            </a:r>
            <a:endParaRPr lang="pt-PT" dirty="0">
              <a:solidFill>
                <a:srgbClr val="009DE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fld>
            <a:endParaRPr lang="pt-P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201" y="5805264"/>
            <a:ext cx="1908047" cy="10363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Área de Estudos e Planeamento 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 Instituto Superior Técnico</a:t>
            </a:r>
            <a:endParaRPr lang="pt-P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2216" y="6347383"/>
            <a:ext cx="488845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Marta Pile </a:t>
            </a:r>
            <a:r>
              <a:rPr lang="pt-PT" sz="9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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San José, Costa Rica, 9 y 10 de junio de 2011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39552" y="5661248"/>
            <a:ext cx="0" cy="1196752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75240" y="5029956"/>
            <a:ext cx="3384376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Proyecto ALFA </a:t>
            </a:r>
            <a:endParaRPr lang="pt-P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5 Imagen" descr="LOGO AZUL CIN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3273" y="5029956"/>
            <a:ext cx="545347" cy="540000"/>
          </a:xfrm>
          <a:prstGeom prst="rect">
            <a:avLst/>
          </a:prstGeom>
        </p:spPr>
      </p:pic>
      <p:pic>
        <p:nvPicPr>
          <p:cNvPr id="13" name="4 Imagen" descr="LOGO ALFA NUEV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66235" y="5029956"/>
            <a:ext cx="58922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4.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Tópicos a </a:t>
            </a:r>
            <a:r>
              <a:rPr lang="es-ES" dirty="0" smtClean="0">
                <a:solidFill>
                  <a:schemeClr val="bg1"/>
                </a:solidFill>
              </a:rPr>
              <a:t>mejorar en el </a:t>
            </a:r>
            <a:r>
              <a:rPr lang="es-ES" dirty="0" smtClean="0">
                <a:solidFill>
                  <a:schemeClr val="bg1"/>
                </a:solidFill>
              </a:rPr>
              <a:t>sistema de </a:t>
            </a:r>
            <a:r>
              <a:rPr lang="es-ES" dirty="0" smtClean="0">
                <a:solidFill>
                  <a:schemeClr val="bg1"/>
                </a:solidFill>
              </a:rPr>
              <a:t>EC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Autofit/>
          </a:bodyPr>
          <a:lstStyle/>
          <a:p>
            <a:r>
              <a:rPr lang="es-ES" dirty="0"/>
              <a:t>Procedimientos:</a:t>
            </a:r>
          </a:p>
          <a:p>
            <a:pPr lvl="1"/>
            <a:r>
              <a:rPr lang="es-ES" dirty="0" smtClean="0"/>
              <a:t>- </a:t>
            </a:r>
            <a:r>
              <a:rPr lang="es-ES" dirty="0" smtClean="0"/>
              <a:t>burocráticos, +</a:t>
            </a:r>
            <a:r>
              <a:rPr lang="es-ES" dirty="0"/>
              <a:t> </a:t>
            </a:r>
            <a:r>
              <a:rPr lang="es-ES" dirty="0" smtClean="0"/>
              <a:t>flexibles, + componente cualitativo, para</a:t>
            </a:r>
            <a:r>
              <a:rPr lang="es-ES" dirty="0"/>
              <a:t> tener en cuenta </a:t>
            </a:r>
            <a:r>
              <a:rPr lang="es-ES" dirty="0" smtClean="0"/>
              <a:t>la especificidad de los cursos de </a:t>
            </a:r>
            <a:r>
              <a:rPr lang="es-ES" dirty="0"/>
              <a:t>las IES, y </a:t>
            </a:r>
            <a:r>
              <a:rPr lang="es-ES" dirty="0" smtClean="0"/>
              <a:t>las metas de Bolonia</a:t>
            </a:r>
            <a:endParaRPr lang="es-ES" dirty="0"/>
          </a:p>
          <a:p>
            <a:pPr lvl="1"/>
            <a:r>
              <a:rPr lang="es-ES" dirty="0"/>
              <a:t>es imprescindible definir con claridad los procedimientos para el </a:t>
            </a:r>
            <a:r>
              <a:rPr lang="es-ES" dirty="0" smtClean="0"/>
              <a:t>seguimiento de </a:t>
            </a:r>
            <a:r>
              <a:rPr lang="es-ES" dirty="0"/>
              <a:t>la </a:t>
            </a:r>
            <a:r>
              <a:rPr lang="es-ES" dirty="0"/>
              <a:t>Agencia – </a:t>
            </a:r>
            <a:r>
              <a:rPr lang="es-ES" i="1" dirty="0" smtClean="0"/>
              <a:t>FOLLOW-UP</a:t>
            </a:r>
            <a:r>
              <a:rPr lang="es-ES" i="1" dirty="0"/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10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4.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Tópicos a mejorar en el sistema de EC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/>
          </a:bodyPr>
          <a:lstStyle/>
          <a:p>
            <a:r>
              <a:rPr lang="es-ES" dirty="0"/>
              <a:t>Divulgación de la información: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transparencia y credibilidad a través de una amplia difusión de los resultados de la </a:t>
            </a:r>
            <a:r>
              <a:rPr lang="es-ES" dirty="0" smtClean="0"/>
              <a:t>EC</a:t>
            </a:r>
            <a:endParaRPr lang="es-ES" dirty="0"/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 smtClean="0"/>
              <a:t>fácil ac</a:t>
            </a:r>
            <a:r>
              <a:rPr lang="es-ES" dirty="0" smtClean="0"/>
              <a:t>ceso</a:t>
            </a:r>
            <a:r>
              <a:rPr lang="es-ES" dirty="0"/>
              <a:t> </a:t>
            </a:r>
            <a:r>
              <a:rPr lang="es-ES" dirty="0" smtClean="0"/>
              <a:t>a la base de datos de la</a:t>
            </a:r>
            <a:r>
              <a:rPr lang="es-ES" dirty="0"/>
              <a:t> </a:t>
            </a:r>
            <a:r>
              <a:rPr lang="es-ES" dirty="0" smtClean="0"/>
              <a:t>Agencia</a:t>
            </a:r>
            <a:endParaRPr lang="es-ES" dirty="0"/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</a:t>
            </a:r>
            <a:r>
              <a:rPr lang="es-ES" dirty="0" smtClean="0"/>
              <a:t>precisión</a:t>
            </a:r>
            <a:r>
              <a:rPr lang="es-ES" dirty="0" smtClean="0"/>
              <a:t>/transparencia en </a:t>
            </a:r>
            <a:r>
              <a:rPr lang="es-ES" dirty="0"/>
              <a:t>la definición y difusión de indicadores sobre </a:t>
            </a:r>
            <a:r>
              <a:rPr lang="es-ES" dirty="0" smtClean="0"/>
              <a:t>las IES</a:t>
            </a:r>
            <a:endParaRPr lang="es-ES" dirty="0"/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 smtClean="0"/>
              <a:t>compatibilidad </a:t>
            </a:r>
            <a:r>
              <a:rPr lang="es-ES" dirty="0"/>
              <a:t>entre </a:t>
            </a:r>
            <a:r>
              <a:rPr lang="es-ES" dirty="0" smtClean="0"/>
              <a:t>el</a:t>
            </a:r>
            <a:r>
              <a:rPr lang="es-ES" dirty="0"/>
              <a:t> sistema informático de la Agencia y </a:t>
            </a:r>
            <a:r>
              <a:rPr lang="es-ES" dirty="0" smtClean="0"/>
              <a:t>del Estado</a:t>
            </a:r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11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4.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Tópicos a mejorar en el sistema de EC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/>
          </a:bodyPr>
          <a:lstStyle/>
          <a:p>
            <a:r>
              <a:rPr lang="es-ES" dirty="0" smtClean="0"/>
              <a:t>Actividades de Formación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Pocas </a:t>
            </a:r>
            <a:r>
              <a:rPr lang="es-ES" dirty="0" smtClean="0"/>
              <a:t>iniciativas y</a:t>
            </a:r>
            <a:r>
              <a:rPr lang="es-ES" dirty="0"/>
              <a:t> </a:t>
            </a:r>
            <a:r>
              <a:rPr lang="es-ES" dirty="0" smtClean="0"/>
              <a:t>irregulares </a:t>
            </a:r>
            <a:endParaRPr lang="es-ES" dirty="0"/>
          </a:p>
          <a:p>
            <a:pPr lvl="1"/>
            <a:r>
              <a:rPr lang="es-ES" dirty="0" smtClean="0"/>
              <a:t>Necesidad de </a:t>
            </a:r>
            <a:r>
              <a:rPr lang="es-ES" dirty="0"/>
              <a:t>más </a:t>
            </a:r>
            <a:r>
              <a:rPr lang="es-ES" dirty="0" smtClean="0"/>
              <a:t>formación específica </a:t>
            </a:r>
            <a:r>
              <a:rPr lang="es-ES" dirty="0"/>
              <a:t>en temas de </a:t>
            </a:r>
            <a:r>
              <a:rPr lang="es-ES" dirty="0" smtClean="0"/>
              <a:t>calidad</a:t>
            </a:r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12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4.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Tópicos a mejorar en el sistema de EC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Implementación de sistemas integrados de calidad</a:t>
            </a:r>
            <a:endParaRPr lang="es-ES" dirty="0"/>
          </a:p>
          <a:p>
            <a:pPr lvl="1"/>
            <a:r>
              <a:rPr lang="es-ES" dirty="0" smtClean="0"/>
              <a:t>instrumentos</a:t>
            </a:r>
            <a:r>
              <a:rPr lang="es-ES" dirty="0"/>
              <a:t> de </a:t>
            </a:r>
            <a:r>
              <a:rPr lang="es-ES" dirty="0" smtClean="0"/>
              <a:t>monitoreo de la calidad</a:t>
            </a:r>
            <a:r>
              <a:rPr lang="es-ES" dirty="0"/>
              <a:t> </a:t>
            </a:r>
            <a:r>
              <a:rPr lang="es-ES" dirty="0" smtClean="0"/>
              <a:t>dispersos</a:t>
            </a:r>
            <a:endParaRPr lang="es-ES" dirty="0"/>
          </a:p>
          <a:p>
            <a:pPr lvl="1"/>
            <a:r>
              <a:rPr lang="es-ES" dirty="0" smtClean="0"/>
              <a:t>falta</a:t>
            </a:r>
            <a:r>
              <a:rPr lang="es-ES" dirty="0"/>
              <a:t> de integración en un sistema </a:t>
            </a:r>
            <a:r>
              <a:rPr lang="es-ES" dirty="0" smtClean="0"/>
              <a:t>interno de </a:t>
            </a:r>
            <a:r>
              <a:rPr lang="es-ES" dirty="0"/>
              <a:t>gestión de </a:t>
            </a:r>
            <a:r>
              <a:rPr lang="es-ES" dirty="0" smtClean="0"/>
              <a:t>la calidad</a:t>
            </a:r>
            <a:endParaRPr lang="es-ES" dirty="0"/>
          </a:p>
          <a:p>
            <a:pPr lvl="1"/>
            <a:r>
              <a:rPr lang="es-ES" dirty="0"/>
              <a:t>creación </a:t>
            </a:r>
            <a:r>
              <a:rPr lang="es-ES" dirty="0" smtClean="0"/>
              <a:t>de nuevos instrumentos de</a:t>
            </a:r>
            <a:r>
              <a:rPr lang="es-ES" dirty="0"/>
              <a:t> </a:t>
            </a:r>
            <a:r>
              <a:rPr lang="es-ES" dirty="0" smtClean="0"/>
              <a:t>monitoreo/gestión</a:t>
            </a:r>
            <a:r>
              <a:rPr lang="es-ES" dirty="0"/>
              <a:t> </a:t>
            </a:r>
            <a:r>
              <a:rPr lang="es-ES" dirty="0" smtClean="0"/>
              <a:t>de la calidad</a:t>
            </a:r>
            <a:r>
              <a:rPr lang="es-ES" dirty="0"/>
              <a:t> (especialmente en el área de ID&amp;I </a:t>
            </a:r>
            <a:r>
              <a:rPr lang="es-ES" dirty="0" smtClean="0"/>
              <a:t> de extensión universitaria)</a:t>
            </a:r>
            <a:endParaRPr lang="es-ES" dirty="0"/>
          </a:p>
          <a:p>
            <a:pPr lvl="1"/>
            <a:r>
              <a:rPr lang="es-ES" dirty="0"/>
              <a:t>vincular los resultados de </a:t>
            </a:r>
            <a:r>
              <a:rPr lang="es-ES" dirty="0" smtClean="0"/>
              <a:t>la evaluación</a:t>
            </a:r>
            <a:r>
              <a:rPr lang="es-ES" dirty="0"/>
              <a:t> a la planificación </a:t>
            </a:r>
            <a:r>
              <a:rPr lang="es-ES" dirty="0" smtClean="0"/>
              <a:t>estratégica</a:t>
            </a:r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13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5.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Gobierno</a:t>
            </a:r>
            <a:r>
              <a:rPr lang="es-ES" dirty="0">
                <a:solidFill>
                  <a:schemeClr val="bg1"/>
                </a:solidFill>
              </a:rPr>
              <a:t>, Agencias </a:t>
            </a:r>
            <a:r>
              <a:rPr lang="es-ES" dirty="0" smtClean="0">
                <a:solidFill>
                  <a:schemeClr val="bg1"/>
                </a:solidFill>
              </a:rPr>
              <a:t>y IES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Autofit/>
          </a:bodyPr>
          <a:lstStyle/>
          <a:p>
            <a:pPr lvl="0"/>
            <a:r>
              <a:rPr lang="es-ES" dirty="0"/>
              <a:t>Funciones </a:t>
            </a:r>
            <a:r>
              <a:rPr lang="es-ES" dirty="0" smtClean="0"/>
              <a:t>de la Agencia</a:t>
            </a:r>
            <a:endParaRPr lang="es-ES" dirty="0"/>
          </a:p>
          <a:p>
            <a:pPr lvl="1"/>
            <a:r>
              <a:rPr lang="es-ES" dirty="0"/>
              <a:t>asesoramiento </a:t>
            </a:r>
            <a:r>
              <a:rPr lang="es-ES" dirty="0" smtClean="0"/>
              <a:t>del </a:t>
            </a:r>
            <a:r>
              <a:rPr lang="es-ES" dirty="0"/>
              <a:t>Estado para </a:t>
            </a:r>
            <a:r>
              <a:rPr lang="es-ES" dirty="0"/>
              <a:t>aseguramiento </a:t>
            </a:r>
            <a:r>
              <a:rPr lang="es-ES" dirty="0" smtClean="0"/>
              <a:t>de la </a:t>
            </a:r>
            <a:r>
              <a:rPr lang="es-ES" dirty="0"/>
              <a:t>calidad en la educación </a:t>
            </a:r>
            <a:r>
              <a:rPr lang="es-ES" dirty="0" smtClean="0"/>
              <a:t>superior</a:t>
            </a:r>
            <a:endParaRPr lang="es-ES" dirty="0"/>
          </a:p>
          <a:p>
            <a:pPr lvl="1"/>
            <a:r>
              <a:rPr lang="es-ES" dirty="0"/>
              <a:t>coordinación de las actividades de evaluación y acreditación en Portugal</a:t>
            </a:r>
          </a:p>
          <a:p>
            <a:pPr lvl="1"/>
            <a:r>
              <a:rPr lang="es-ES" dirty="0" smtClean="0"/>
              <a:t>r</a:t>
            </a:r>
            <a:r>
              <a:rPr lang="es-ES" dirty="0" smtClean="0"/>
              <a:t>ealización de estudios a</a:t>
            </a:r>
            <a:r>
              <a:rPr lang="es-ES" dirty="0"/>
              <a:t> petición </a:t>
            </a:r>
            <a:r>
              <a:rPr lang="es-ES" dirty="0" smtClean="0"/>
              <a:t>del Estado</a:t>
            </a:r>
            <a:endParaRPr lang="es-ES" dirty="0"/>
          </a:p>
          <a:p>
            <a:pPr lvl="1"/>
            <a:r>
              <a:rPr lang="es-ES" dirty="0" smtClean="0"/>
              <a:t>participación </a:t>
            </a:r>
            <a:r>
              <a:rPr lang="es-ES" dirty="0"/>
              <a:t>en el sistema europeo de </a:t>
            </a:r>
            <a:r>
              <a:rPr lang="es-ES" dirty="0" smtClean="0"/>
              <a:t>calidad</a:t>
            </a:r>
            <a:r>
              <a:rPr lang="es-ES" dirty="0"/>
              <a:t> en la educación superior - </a:t>
            </a:r>
            <a:r>
              <a:rPr lang="es-ES" dirty="0"/>
              <a:t>EQAR (</a:t>
            </a:r>
            <a:r>
              <a:rPr lang="es-ES" dirty="0">
                <a:hlinkClick r:id="rId3"/>
              </a:rPr>
              <a:t>http://www.eqar.eu</a:t>
            </a:r>
            <a:r>
              <a:rPr lang="es-ES" dirty="0" smtClean="0">
                <a:hlinkClick r:id="rId3"/>
              </a:rPr>
              <a:t>/</a:t>
            </a:r>
            <a:r>
              <a:rPr lang="es-ES" dirty="0" smtClean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14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>
                <a:solidFill>
                  <a:srgbClr val="009DE0"/>
                </a:solidFill>
              </a:rPr>
              <a:t>5.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Gobierno, Agencias y IES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Autofit/>
          </a:bodyPr>
          <a:lstStyle/>
          <a:p>
            <a:r>
              <a:rPr lang="es-ES" sz="3600" dirty="0" smtClean="0"/>
              <a:t>Responsabilidades de la Agencia</a:t>
            </a:r>
            <a:endParaRPr lang="es-ES" sz="3600" dirty="0"/>
          </a:p>
          <a:p>
            <a:pPr lvl="1"/>
            <a:r>
              <a:rPr lang="es-ES" dirty="0" smtClean="0"/>
              <a:t>internacionalización</a:t>
            </a:r>
            <a:r>
              <a:rPr lang="es-ES" dirty="0"/>
              <a:t> del sistema portugués </a:t>
            </a:r>
            <a:r>
              <a:rPr lang="es-ES" dirty="0"/>
              <a:t>ES</a:t>
            </a:r>
          </a:p>
          <a:p>
            <a:pPr lvl="1"/>
            <a:r>
              <a:rPr lang="es-ES" dirty="0" smtClean="0"/>
              <a:t>internacionalización </a:t>
            </a:r>
            <a:r>
              <a:rPr lang="es-ES" dirty="0"/>
              <a:t>del proceso</a:t>
            </a:r>
            <a:r>
              <a:rPr lang="es-ES" dirty="0"/>
              <a:t> de </a:t>
            </a:r>
            <a:r>
              <a:rPr lang="es-ES" dirty="0"/>
              <a:t>evaluación</a:t>
            </a:r>
            <a:endParaRPr lang="es-ES" dirty="0"/>
          </a:p>
          <a:p>
            <a:pPr lvl="1"/>
            <a:r>
              <a:rPr lang="es-ES" dirty="0" smtClean="0"/>
              <a:t>racionalización </a:t>
            </a:r>
            <a:r>
              <a:rPr lang="es-ES" dirty="0"/>
              <a:t>del sistema de </a:t>
            </a:r>
            <a:r>
              <a:rPr lang="es-ES" dirty="0"/>
              <a:t>ES</a:t>
            </a:r>
            <a:endParaRPr lang="es-ES" dirty="0"/>
          </a:p>
          <a:p>
            <a:pPr lvl="1"/>
            <a:r>
              <a:rPr lang="es-ES" dirty="0" smtClean="0"/>
              <a:t>promoción de la cooperación </a:t>
            </a:r>
            <a:r>
              <a:rPr lang="es-ES" dirty="0"/>
              <a:t>i</a:t>
            </a:r>
            <a:r>
              <a:rPr lang="es-ES" dirty="0" smtClean="0"/>
              <a:t>nter-institucional</a:t>
            </a:r>
            <a:endParaRPr lang="pt-PT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15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>
                <a:solidFill>
                  <a:srgbClr val="009DE0"/>
                </a:solidFill>
              </a:rPr>
              <a:t>5.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Gobierno, Agencias y IES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/>
          </a:bodyPr>
          <a:lstStyle/>
          <a:p>
            <a:r>
              <a:rPr lang="es-ES" sz="3600" dirty="0"/>
              <a:t>Futuro</a:t>
            </a:r>
          </a:p>
          <a:p>
            <a:pPr lvl="1"/>
            <a:r>
              <a:rPr lang="es-ES" sz="2400" dirty="0" smtClean="0"/>
              <a:t>cada </a:t>
            </a:r>
            <a:r>
              <a:rPr lang="es-ES" sz="2400" dirty="0"/>
              <a:t>IES debe crear las estructuras y procedimientos adecuados para promover y </a:t>
            </a:r>
            <a:r>
              <a:rPr lang="es-ES" sz="2400" dirty="0" smtClean="0"/>
              <a:t>garantizar</a:t>
            </a:r>
            <a:r>
              <a:rPr lang="es-ES" sz="2400" dirty="0"/>
              <a:t> la calidad de sus </a:t>
            </a:r>
            <a:r>
              <a:rPr lang="es-ES" sz="2400" dirty="0" smtClean="0"/>
              <a:t>actividades</a:t>
            </a:r>
            <a:endParaRPr lang="es-ES" sz="2400" dirty="0"/>
          </a:p>
          <a:p>
            <a:pPr lvl="1"/>
            <a:r>
              <a:rPr lang="es-ES" sz="2400" dirty="0" smtClean="0"/>
              <a:t>la</a:t>
            </a:r>
            <a:r>
              <a:rPr lang="es-ES" sz="2400" dirty="0"/>
              <a:t> Agencia </a:t>
            </a:r>
            <a:r>
              <a:rPr lang="es-ES" sz="2400" dirty="0" smtClean="0"/>
              <a:t>llevara </a:t>
            </a:r>
            <a:r>
              <a:rPr lang="es-ES" sz="2400" dirty="0"/>
              <a:t>a cabo auditorías con </a:t>
            </a:r>
            <a:r>
              <a:rPr lang="es-ES" sz="2400" dirty="0" smtClean="0"/>
              <a:t>el fin de certificar los </a:t>
            </a:r>
            <a:r>
              <a:rPr lang="es-ES" sz="2400" dirty="0"/>
              <a:t>procedimientos de aseguramiento de la calidad de las </a:t>
            </a:r>
            <a:r>
              <a:rPr lang="es-ES" sz="2400" dirty="0" smtClean="0"/>
              <a:t>instituciones</a:t>
            </a:r>
            <a:endParaRPr lang="es-ES" sz="2400" dirty="0"/>
          </a:p>
          <a:p>
            <a:pPr lvl="1"/>
            <a:r>
              <a:rPr lang="es-ES" sz="2400" dirty="0"/>
              <a:t>Sólo en 2012 se llevará a cabo en su totalidad, el nuevo sistema de evaluación y </a:t>
            </a:r>
            <a:r>
              <a:rPr lang="es-ES" sz="2400" dirty="0" smtClean="0"/>
              <a:t>acreditación</a:t>
            </a:r>
            <a:endParaRPr lang="es-ES" sz="2400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16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6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1.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Sistema de </a:t>
            </a:r>
            <a:r>
              <a:rPr lang="pt-PT" dirty="0" err="1">
                <a:solidFill>
                  <a:schemeClr val="bg1"/>
                </a:solidFill>
              </a:rPr>
              <a:t>Educación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Superior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Nuevo sistema de EC de las 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evaluación institucional 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objetivación de los criterios de </a:t>
            </a:r>
            <a:r>
              <a:rPr lang="es-ES" dirty="0" smtClean="0"/>
              <a:t>evaluación, resultados comparables, consecuencias claras</a:t>
            </a:r>
            <a:endParaRPr lang="es-ES" dirty="0"/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internacionalización del proceso de </a:t>
            </a:r>
            <a:r>
              <a:rPr lang="es-ES" dirty="0" smtClean="0"/>
              <a:t>evaluación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sistemas </a:t>
            </a:r>
            <a:r>
              <a:rPr lang="es-ES" dirty="0"/>
              <a:t>propios de EC en las IES obligatorios, sujetos a certificación por la nueva Agencia de Evaluación y Acreditación de la Educación Superior (A3ES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2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>
                <a:solidFill>
                  <a:srgbClr val="009DE0"/>
                </a:solidFill>
              </a:rPr>
              <a:t>1</a:t>
            </a:r>
            <a:r>
              <a:rPr lang="pt-PT" dirty="0" smtClean="0">
                <a:solidFill>
                  <a:srgbClr val="009DE0"/>
                </a:solidFill>
              </a:rPr>
              <a:t>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Sistema de </a:t>
            </a:r>
            <a:r>
              <a:rPr lang="pt-PT" dirty="0" err="1">
                <a:solidFill>
                  <a:schemeClr val="bg1"/>
                </a:solidFill>
              </a:rPr>
              <a:t>Educación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Superior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Principios del nuevo modelo de la Agencia (A3ES):</a:t>
            </a:r>
          </a:p>
          <a:p>
            <a:pPr lvl="1"/>
            <a:r>
              <a:rPr lang="es-ES" dirty="0" smtClean="0"/>
              <a:t>apoyado </a:t>
            </a:r>
            <a:r>
              <a:rPr lang="es-ES" dirty="0"/>
              <a:t>en procesos de auto-evaluación y </a:t>
            </a:r>
            <a:r>
              <a:rPr lang="es-ES" dirty="0" smtClean="0"/>
              <a:t>evaluación externa</a:t>
            </a:r>
            <a:endParaRPr lang="es-ES" dirty="0"/>
          </a:p>
          <a:p>
            <a:pPr lvl="1"/>
            <a:r>
              <a:rPr lang="es-ES" dirty="0" smtClean="0"/>
              <a:t>obligatorio </a:t>
            </a:r>
            <a:r>
              <a:rPr lang="es-ES" dirty="0"/>
              <a:t>e regular</a:t>
            </a:r>
          </a:p>
          <a:p>
            <a:pPr lvl="1"/>
            <a:r>
              <a:rPr lang="es-ES" dirty="0" smtClean="0"/>
              <a:t>participado </a:t>
            </a:r>
            <a:r>
              <a:rPr lang="es-ES" dirty="0"/>
              <a:t>por profesores, estudiantes y entidades externas</a:t>
            </a:r>
          </a:p>
          <a:p>
            <a:pPr lvl="1"/>
            <a:r>
              <a:rPr lang="es-ES" dirty="0"/>
              <a:t>evaluación externa independiente de la IES</a:t>
            </a:r>
          </a:p>
          <a:p>
            <a:pPr lvl="1"/>
            <a:r>
              <a:rPr lang="es-ES" dirty="0" smtClean="0"/>
              <a:t>internacionalización</a:t>
            </a:r>
            <a:endParaRPr lang="es-ES" dirty="0"/>
          </a:p>
          <a:p>
            <a:pPr lvl="1"/>
            <a:r>
              <a:rPr lang="es-ES" dirty="0"/>
              <a:t>participación de las entidades evaluadas en los procedimientos de evaluación externa</a:t>
            </a:r>
          </a:p>
          <a:p>
            <a:pPr lvl="1"/>
            <a:r>
              <a:rPr lang="es-ES" dirty="0"/>
              <a:t>posibilidad de recurrir de las </a:t>
            </a:r>
            <a:r>
              <a:rPr lang="es-ES" dirty="0" smtClean="0"/>
              <a:t>decisiones</a:t>
            </a:r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3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>
                <a:solidFill>
                  <a:srgbClr val="009DE0"/>
                </a:solidFill>
              </a:rPr>
              <a:t>1</a:t>
            </a:r>
            <a:r>
              <a:rPr lang="pt-PT" dirty="0" smtClean="0">
                <a:solidFill>
                  <a:srgbClr val="009DE0"/>
                </a:solidFill>
              </a:rPr>
              <a:t>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Sistema de </a:t>
            </a:r>
            <a:r>
              <a:rPr lang="pt-PT" dirty="0" err="1">
                <a:solidFill>
                  <a:schemeClr val="bg1"/>
                </a:solidFill>
              </a:rPr>
              <a:t>Educación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Superior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/>
          </a:bodyPr>
          <a:lstStyle/>
          <a:p>
            <a:r>
              <a:rPr lang="pt-PT" dirty="0" err="1"/>
              <a:t>Limitaciones</a:t>
            </a:r>
            <a:r>
              <a:rPr lang="pt-PT" dirty="0"/>
              <a:t> </a:t>
            </a:r>
            <a:r>
              <a:rPr lang="pt-PT" dirty="0" err="1"/>
              <a:t>del</a:t>
            </a:r>
            <a:r>
              <a:rPr lang="pt-PT" dirty="0"/>
              <a:t> </a:t>
            </a:r>
            <a:r>
              <a:rPr lang="pt-PT" dirty="0" err="1" smtClean="0"/>
              <a:t>análisis</a:t>
            </a:r>
            <a:endParaRPr lang="pt-PT" dirty="0"/>
          </a:p>
          <a:p>
            <a:pPr lvl="1"/>
            <a:r>
              <a:rPr lang="es-ES" dirty="0"/>
              <a:t>los cambios derivados de la aplicación del Proceso de Bolonia</a:t>
            </a:r>
          </a:p>
          <a:p>
            <a:pPr lvl="1"/>
            <a:r>
              <a:rPr lang="es-ES" dirty="0"/>
              <a:t>los cambios derivados del nuevo marco jurídico</a:t>
            </a:r>
          </a:p>
          <a:p>
            <a:pPr lvl="1"/>
            <a:r>
              <a:rPr lang="es-ES" dirty="0"/>
              <a:t>aplicación reciente de un nuevo </a:t>
            </a:r>
            <a:r>
              <a:rPr lang="es-ES" dirty="0" smtClean="0"/>
              <a:t>modelo de</a:t>
            </a:r>
            <a:r>
              <a:rPr lang="es-ES" dirty="0"/>
              <a:t> </a:t>
            </a:r>
            <a:r>
              <a:rPr lang="es-ES" dirty="0" smtClean="0"/>
              <a:t>evaluación </a:t>
            </a:r>
            <a:r>
              <a:rPr lang="es-ES" dirty="0"/>
              <a:t>y acreditación (2009/2010)</a:t>
            </a:r>
            <a:endParaRPr lang="pt-PT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4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2.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Gestión</a:t>
            </a:r>
            <a:r>
              <a:rPr lang="pt-PT" dirty="0">
                <a:solidFill>
                  <a:schemeClr val="bg1"/>
                </a:solidFill>
              </a:rPr>
              <a:t> Institucional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/>
          </a:bodyPr>
          <a:lstStyle/>
          <a:p>
            <a:r>
              <a:rPr lang="es-ES" dirty="0"/>
              <a:t>Sistemas de información: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infraestructuras informáticas centralizadas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facilidad de acceso a todos los participantes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fiabilidad y  coherencia de la información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desmaterialización de procesos (formularios electrónicos/on-line)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5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2.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Gestión</a:t>
            </a:r>
            <a:r>
              <a:rPr lang="pt-PT" dirty="0">
                <a:solidFill>
                  <a:schemeClr val="bg1"/>
                </a:solidFill>
              </a:rPr>
              <a:t> Institucional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 fontScale="92500"/>
          </a:bodyPr>
          <a:lstStyle/>
          <a:p>
            <a:r>
              <a:rPr lang="es-ES" dirty="0"/>
              <a:t>Evaluación sistemática del proceso de enseñanza: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definición y clarificación de normas y procedimientos 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regularidad y consistencia en los instrumentos de evaluación del desempeño de los cursos y del desempeño de los profesores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participación de todos los </a:t>
            </a:r>
            <a:r>
              <a:rPr lang="es-ES" i="1" dirty="0" err="1"/>
              <a:t>stakeholders</a:t>
            </a:r>
            <a:r>
              <a:rPr lang="es-ES" dirty="0"/>
              <a:t> ​​en los procesos de evaluación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regularidad y control periódico de la situación laboral de los </a:t>
            </a:r>
            <a:r>
              <a:rPr lang="es-ES" dirty="0" smtClean="0"/>
              <a:t>egresados</a:t>
            </a:r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6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2.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Gestión</a:t>
            </a:r>
            <a:r>
              <a:rPr lang="pt-PT" dirty="0">
                <a:solidFill>
                  <a:schemeClr val="bg1"/>
                </a:solidFill>
              </a:rPr>
              <a:t> Institucional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rmAutofit/>
          </a:bodyPr>
          <a:lstStyle/>
          <a:p>
            <a:r>
              <a:rPr lang="es-ES" dirty="0"/>
              <a:t>Planificación estratégica: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rigor en la definición de objetivos y prioridades de las </a:t>
            </a:r>
            <a:r>
              <a:rPr lang="es-ES" dirty="0" smtClean="0"/>
              <a:t>IES</a:t>
            </a:r>
            <a:endParaRPr lang="es-ES" dirty="0"/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seguimiento/monitoreo de los resultados de las actividades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uso de herramientas de gestión </a:t>
            </a:r>
            <a:r>
              <a:rPr lang="es-ES" dirty="0" smtClean="0"/>
              <a:t>estratégica</a:t>
            </a:r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7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009DE0"/>
                </a:solidFill>
              </a:rPr>
              <a:t>2.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Gestión</a:t>
            </a:r>
            <a:r>
              <a:rPr lang="pt-PT" dirty="0">
                <a:solidFill>
                  <a:schemeClr val="bg1"/>
                </a:solidFill>
              </a:rPr>
              <a:t> Institucional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Autofit/>
          </a:bodyPr>
          <a:lstStyle/>
          <a:p>
            <a:r>
              <a:rPr lang="es-ES" dirty="0"/>
              <a:t>Consolidación de la Cultura de Calidad: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</a:t>
            </a:r>
            <a:r>
              <a:rPr lang="es-ES" dirty="0"/>
              <a:t> estructuras </a:t>
            </a:r>
            <a:r>
              <a:rPr lang="es-ES" dirty="0" smtClean="0"/>
              <a:t>internas/apoyo a</a:t>
            </a:r>
            <a:r>
              <a:rPr lang="es-ES" dirty="0"/>
              <a:t> las tareas de </a:t>
            </a:r>
            <a:r>
              <a:rPr lang="es-ES" dirty="0" smtClean="0"/>
              <a:t>EC</a:t>
            </a:r>
            <a:endParaRPr lang="es-ES" dirty="0"/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apertura y  sensibilidad de profesores y </a:t>
            </a:r>
            <a:r>
              <a:rPr lang="es-ES" dirty="0" smtClean="0"/>
              <a:t>estudiantes para </a:t>
            </a:r>
            <a:r>
              <a:rPr lang="es-ES" dirty="0"/>
              <a:t>participar en procesos de </a:t>
            </a:r>
            <a:r>
              <a:rPr lang="es-ES" dirty="0" smtClean="0"/>
              <a:t>EC</a:t>
            </a:r>
            <a:endParaRPr lang="es-ES" dirty="0"/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valoración/reconocimiento de la importancia de la EC para el desarrollo de las </a:t>
            </a:r>
            <a:r>
              <a:rPr lang="es-ES" dirty="0" smtClean="0"/>
              <a:t>IES</a:t>
            </a:r>
            <a:endParaRPr lang="es-ES" dirty="0"/>
          </a:p>
          <a:p>
            <a:pPr marL="457200" lvl="1" indent="0">
              <a:buNone/>
            </a:pPr>
            <a:r>
              <a:rPr lang="es-ES" b="1" dirty="0">
                <a:solidFill>
                  <a:srgbClr val="009DE0"/>
                </a:solidFill>
              </a:rPr>
              <a:t>+ </a:t>
            </a:r>
            <a:r>
              <a:rPr lang="es-ES" dirty="0"/>
              <a:t> documentación formal/escrita de apoyo a los procesos y procedimientos de EC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8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44" y="0"/>
            <a:ext cx="9158215" cy="1277968"/>
            <a:chOff x="-9144" y="0"/>
            <a:chExt cx="9158215" cy="1277968"/>
          </a:xfrm>
        </p:grpSpPr>
        <p:sp>
          <p:nvSpPr>
            <p:cNvPr id="4" name="Rectangle 3"/>
            <p:cNvSpPr/>
            <p:nvPr/>
          </p:nvSpPr>
          <p:spPr>
            <a:xfrm>
              <a:off x="-9144" y="0"/>
              <a:ext cx="9153144" cy="1268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9144" y="1277968"/>
              <a:ext cx="9158215" cy="0"/>
            </a:xfrm>
            <a:prstGeom prst="line">
              <a:avLst/>
            </a:prstGeom>
            <a:ln w="1905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>
                <a:solidFill>
                  <a:srgbClr val="009DE0"/>
                </a:solidFill>
              </a:rPr>
              <a:t>3</a:t>
            </a:r>
            <a:r>
              <a:rPr lang="pt-PT" dirty="0" smtClean="0">
                <a:solidFill>
                  <a:srgbClr val="009DE0"/>
                </a:solidFill>
              </a:rPr>
              <a:t>.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Docencia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248473"/>
          </a:xfrm>
        </p:spPr>
        <p:txBody>
          <a:bodyPr>
            <a:noAutofit/>
          </a:bodyPr>
          <a:lstStyle/>
          <a:p>
            <a:r>
              <a:rPr lang="es-ES" sz="2400" dirty="0"/>
              <a:t>Se reconoce mayor participación/motivación de los profesores hacia los temas de la calidad</a:t>
            </a:r>
          </a:p>
          <a:p>
            <a:r>
              <a:rPr lang="es-ES" sz="2400" dirty="0" smtClean="0"/>
              <a:t>Poco</a:t>
            </a:r>
            <a:r>
              <a:rPr lang="es-ES" sz="2400" dirty="0"/>
              <a:t> </a:t>
            </a:r>
            <a:r>
              <a:rPr lang="es-ES" sz="2400" dirty="0" smtClean="0"/>
              <a:t>impacto</a:t>
            </a:r>
            <a:r>
              <a:rPr lang="es-ES" sz="2400" dirty="0"/>
              <a:t> en </a:t>
            </a:r>
            <a:r>
              <a:rPr lang="es-ES" sz="2400" dirty="0" smtClean="0"/>
              <a:t>la oferta</a:t>
            </a:r>
            <a:r>
              <a:rPr lang="es-ES" sz="2400" dirty="0"/>
              <a:t> de programas de </a:t>
            </a:r>
            <a:r>
              <a:rPr lang="es-ES" sz="2400" dirty="0" smtClean="0"/>
              <a:t>formación docente</a:t>
            </a:r>
            <a:endParaRPr lang="es-ES" sz="2400" dirty="0"/>
          </a:p>
          <a:p>
            <a:r>
              <a:rPr lang="es-ES" sz="2400" dirty="0" smtClean="0"/>
              <a:t>Mayor</a:t>
            </a:r>
            <a:r>
              <a:rPr lang="es-ES" sz="2400" dirty="0"/>
              <a:t> reconocimiento de las actividades de enseñanza y actividades de carácter educativo</a:t>
            </a:r>
          </a:p>
          <a:p>
            <a:r>
              <a:rPr lang="es-ES" sz="2400" dirty="0"/>
              <a:t>Más preocupación </a:t>
            </a:r>
            <a:r>
              <a:rPr lang="es-ES" sz="2400" dirty="0" smtClean="0"/>
              <a:t>con los procedimientos de</a:t>
            </a:r>
            <a:r>
              <a:rPr lang="es-ES" sz="2400" dirty="0"/>
              <a:t> contratación y </a:t>
            </a:r>
            <a:r>
              <a:rPr lang="es-ES" sz="2400" dirty="0" smtClean="0"/>
              <a:t>valoración </a:t>
            </a:r>
            <a:r>
              <a:rPr lang="es-ES" sz="2400" dirty="0"/>
              <a:t>de </a:t>
            </a:r>
            <a:r>
              <a:rPr lang="es-ES" sz="2400" dirty="0" smtClean="0"/>
              <a:t>los profesores</a:t>
            </a:r>
            <a:endParaRPr lang="es-ES" sz="2400" dirty="0"/>
          </a:p>
          <a:p>
            <a:r>
              <a:rPr lang="es-ES" sz="2400" dirty="0"/>
              <a:t>Pocos estímulos en términos de salarios u otras formas de reconocimiento de la </a:t>
            </a:r>
            <a:r>
              <a:rPr lang="es-ES" sz="2400" dirty="0" smtClean="0"/>
              <a:t>enseñanza</a:t>
            </a:r>
            <a:endParaRPr lang="es-ES" sz="2400" dirty="0"/>
          </a:p>
        </p:txBody>
      </p:sp>
      <p:sp>
        <p:nvSpPr>
          <p:cNvPr id="10" name="Rectangle 9"/>
          <p:cNvSpPr/>
          <p:nvPr/>
        </p:nvSpPr>
        <p:spPr>
          <a:xfrm>
            <a:off x="-4073" y="5877272"/>
            <a:ext cx="9153144" cy="1011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04" y="6326808"/>
            <a:ext cx="432048" cy="365125"/>
          </a:xfrm>
        </p:spPr>
        <p:txBody>
          <a:bodyPr/>
          <a:lstStyle/>
          <a:p>
            <a:fld id="{DC587574-6934-4A01-86F1-EF27BEA0211D}" type="slidenum">
              <a:rPr lang="pt-PT" sz="1800" b="1" smtClean="0">
                <a:solidFill>
                  <a:schemeClr val="bg1"/>
                </a:solidFill>
              </a:rPr>
              <a:t>9</a:t>
            </a:fld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5966886"/>
            <a:ext cx="583653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Área de Estudos e Planeamento</a:t>
            </a:r>
            <a:r>
              <a:rPr lang="pt-PT" dirty="0">
                <a:solidFill>
                  <a:schemeClr val="bg1"/>
                </a:solidFill>
                <a:sym typeface="Wingdings"/>
              </a:rPr>
              <a:t> </a:t>
            </a:r>
            <a:r>
              <a:rPr lang="pt-PT" dirty="0" smtClean="0">
                <a:solidFill>
                  <a:schemeClr val="bg1"/>
                </a:solidFill>
              </a:rPr>
              <a:t> Instituto </a:t>
            </a:r>
            <a:r>
              <a:rPr lang="pt-PT" dirty="0">
                <a:solidFill>
                  <a:schemeClr val="bg1"/>
                </a:solidFill>
              </a:rPr>
              <a:t>Superior Técnico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2216" y="6347383"/>
            <a:ext cx="497501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t-PT" sz="1600" dirty="0" smtClean="0">
                <a:solidFill>
                  <a:schemeClr val="bg1"/>
                </a:solidFill>
              </a:rPr>
              <a:t>Marta Pile </a:t>
            </a:r>
            <a:r>
              <a:rPr lang="pt-PT" sz="900" dirty="0" smtClean="0">
                <a:solidFill>
                  <a:schemeClr val="bg1"/>
                </a:solidFill>
                <a:sym typeface="Wingdings"/>
              </a:rPr>
              <a:t></a:t>
            </a:r>
            <a:r>
              <a:rPr lang="pt-PT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San </a:t>
            </a:r>
            <a:r>
              <a:rPr lang="es-ES" sz="1600" dirty="0">
                <a:solidFill>
                  <a:schemeClr val="bg1"/>
                </a:solidFill>
              </a:rPr>
              <a:t>José, Costa Rica, 9 y 10 de junio de 2011</a:t>
            </a:r>
            <a:endParaRPr lang="pt-PT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552" y="5805264"/>
            <a:ext cx="0" cy="1052736"/>
          </a:xfrm>
          <a:prstGeom prst="line">
            <a:avLst/>
          </a:prstGeom>
          <a:ln w="1905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5 Imagen" descr="LOGO AZUL CI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4218" y="6309320"/>
            <a:ext cx="489068" cy="484274"/>
          </a:xfrm>
          <a:prstGeom prst="rect">
            <a:avLst/>
          </a:prstGeom>
        </p:spPr>
      </p:pic>
      <p:pic>
        <p:nvPicPr>
          <p:cNvPr id="17" name="4 Imagen" descr="LOGO ALFA NUE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8276" y="6309320"/>
            <a:ext cx="528422" cy="4842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455660"/>
              </a:clrFrom>
              <a:clrTo>
                <a:srgbClr val="45566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0" t="19406" r="33600" b="15567"/>
          <a:stretch/>
        </p:blipFill>
        <p:spPr>
          <a:xfrm>
            <a:off x="6948262" y="6193243"/>
            <a:ext cx="944767" cy="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888</Words>
  <Application>Microsoft Office PowerPoint</Application>
  <PresentationFormat>Apresentação no Ecrã (4:3)</PresentationFormat>
  <Paragraphs>252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Office Theme</vt:lpstr>
      <vt:lpstr>ASEGURAMIENTO DE LA CALIDAD</vt:lpstr>
      <vt:lpstr>1. Sistema de Educación Superior</vt:lpstr>
      <vt:lpstr>1. Sistema de Educación Superior</vt:lpstr>
      <vt:lpstr>1. Sistema de Educación Superior</vt:lpstr>
      <vt:lpstr>2. Gestión Institucional</vt:lpstr>
      <vt:lpstr>2. Gestión Institucional</vt:lpstr>
      <vt:lpstr>2. Gestión Institucional</vt:lpstr>
      <vt:lpstr>2. Gestión Institucional</vt:lpstr>
      <vt:lpstr>3. Docencia</vt:lpstr>
      <vt:lpstr>4. Tópicos a mejorar en el sistema de EC</vt:lpstr>
      <vt:lpstr>4. Tópicos a mejorar en el sistema de EC</vt:lpstr>
      <vt:lpstr>4. Tópicos a mejorar en el sistema de EC</vt:lpstr>
      <vt:lpstr>4. Tópicos a mejorar en el sistema de EC</vt:lpstr>
      <vt:lpstr>5. Gobierno, Agencias y IES</vt:lpstr>
      <vt:lpstr>5. Gobierno, Agencias y IES</vt:lpstr>
      <vt:lpstr>5. Gobierno, Agencias y IES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</dc:title>
  <dc:creator>Joao Patricio</dc:creator>
  <cp:lastModifiedBy>Marta Pile</cp:lastModifiedBy>
  <cp:revision>67</cp:revision>
  <dcterms:created xsi:type="dcterms:W3CDTF">2011-05-19T09:08:13Z</dcterms:created>
  <dcterms:modified xsi:type="dcterms:W3CDTF">2011-06-03T16:59:18Z</dcterms:modified>
</cp:coreProperties>
</file>